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8" r:id="rId7"/>
    <p:sldId id="266" r:id="rId8"/>
    <p:sldId id="267" r:id="rId9"/>
    <p:sldId id="263" r:id="rId10"/>
    <p:sldId id="262" r:id="rId11"/>
    <p:sldId id="264" r:id="rId12"/>
    <p:sldId id="265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lla\Desktop\&#1057;&#1087;&#1088;&#1072;&#1074;&#1082;&#1072;%20&#1086;%20&#1075;&#1088;&#1091;&#1079;&#1086;&#1086;&#1073;&#1086;&#1088;&#1086;&#1090;&#1077;%202007-2022%20&#1075;.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9437787667846"/>
          <c:y val="7.2126320685729314E-2"/>
          <c:w val="0.86767514962885284"/>
          <c:h val="0.790999593360689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Кол-во перевезенного груза, тонн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</c:marker>
          <c:dLbls>
            <c:dLbl>
              <c:idx val="1"/>
              <c:layout>
                <c:manualLayout>
                  <c:x val="-6.0747746205637339E-2"/>
                  <c:y val="1.766445171577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5A-458A-B102-B253FCB982F0}"/>
                </c:ext>
              </c:extLst>
            </c:dLbl>
            <c:dLbl>
              <c:idx val="2"/>
              <c:layout>
                <c:manualLayout>
                  <c:x val="-5.3913994446346383E-2"/>
                  <c:y val="2.2359329475209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5A-458A-B102-B253FCB982F0}"/>
                </c:ext>
              </c:extLst>
            </c:dLbl>
            <c:dLbl>
              <c:idx val="3"/>
              <c:layout>
                <c:manualLayout>
                  <c:x val="-2.8306536870861067E-2"/>
                  <c:y val="2.470666518797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5A-458A-B102-B253FCB982F0}"/>
                </c:ext>
              </c:extLst>
            </c:dLbl>
            <c:dLbl>
              <c:idx val="5"/>
              <c:layout>
                <c:manualLayout>
                  <c:x val="-4.5492358567961015E-2"/>
                  <c:y val="2.470666518797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5A-458A-B102-B253FCB982F0}"/>
                </c:ext>
              </c:extLst>
            </c:dLbl>
            <c:dLbl>
              <c:idx val="9"/>
              <c:layout>
                <c:manualLayout>
                  <c:x val="-3.5467295911319356E-2"/>
                  <c:y val="2.4706665187978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5A-458A-B102-B253FCB982F0}"/>
                </c:ext>
              </c:extLst>
            </c:dLbl>
            <c:dLbl>
              <c:idx val="11"/>
              <c:layout>
                <c:manualLayout>
                  <c:x val="-5.3465232606793804E-2"/>
                  <c:y val="1.7664451715770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5A-458A-B102-B253FCB98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Лист1!$A$3:$A$18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Лист1!$B$3:$B$18</c:f>
              <c:numCache>
                <c:formatCode>#,##0</c:formatCode>
                <c:ptCount val="16"/>
                <c:pt idx="0">
                  <c:v>15259.92</c:v>
                </c:pt>
                <c:pt idx="1">
                  <c:v>12263.08</c:v>
                </c:pt>
                <c:pt idx="2">
                  <c:v>8931.69</c:v>
                </c:pt>
                <c:pt idx="3">
                  <c:v>9003.23</c:v>
                </c:pt>
                <c:pt idx="4">
                  <c:v>10527.73</c:v>
                </c:pt>
                <c:pt idx="5">
                  <c:v>8799.5</c:v>
                </c:pt>
                <c:pt idx="6">
                  <c:v>8612.32</c:v>
                </c:pt>
                <c:pt idx="7">
                  <c:v>7598.0360000000001</c:v>
                </c:pt>
                <c:pt idx="8">
                  <c:v>7341.3854000000001</c:v>
                </c:pt>
                <c:pt idx="9">
                  <c:v>3788.1660000000002</c:v>
                </c:pt>
                <c:pt idx="10">
                  <c:v>5837.4083000000001</c:v>
                </c:pt>
                <c:pt idx="11">
                  <c:v>2138.3989999999999</c:v>
                </c:pt>
                <c:pt idx="12">
                  <c:v>187.191</c:v>
                </c:pt>
                <c:pt idx="13">
                  <c:v>65.247</c:v>
                </c:pt>
                <c:pt idx="14">
                  <c:v>9.6874000000000002</c:v>
                </c:pt>
                <c:pt idx="15">
                  <c:v>8.9138800000000007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5A-458A-B102-B253FCB98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66848"/>
        <c:axId val="207270592"/>
      </c:lineChart>
      <c:catAx>
        <c:axId val="20726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3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270592"/>
        <c:crosses val="autoZero"/>
        <c:auto val="1"/>
        <c:lblAlgn val="ctr"/>
        <c:lblOffset val="100"/>
        <c:noMultiLvlLbl val="0"/>
      </c:catAx>
      <c:valAx>
        <c:axId val="207270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3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тонн</a:t>
                </a:r>
              </a:p>
            </c:rich>
          </c:tx>
          <c:layout>
            <c:manualLayout>
              <c:xMode val="edge"/>
              <c:yMode val="edge"/>
              <c:x val="2.0642945947546031E-2"/>
              <c:y val="0.48214224982440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2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6878A-5FFF-6141-550F-235B8AAF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3B757-36F0-ED51-2882-ABDF3228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DF6C3-BB33-6EE9-6CB3-0FE38D7B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DC3BF-48B3-B176-65F4-99579304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3A92D-BE3B-8FB5-E6C8-1C50B1CC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548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1C493-A130-7C0E-1A26-0114F7C1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D8873-C8E8-E90A-DB81-44280B65D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D67DED-9449-D00B-B802-1F97FDAC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A6A03E-7D15-9D43-AB95-4AB85694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t>14.12.22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CEE2B-F8DD-5F16-5DB2-B9DBA0A9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C89CF-9ABA-92AF-CBB9-459A08A6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384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72EA-0523-F7BB-B547-44C7ED14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8E3DD8-DE48-0522-CFD0-4A9D96E8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80E-D349-440C-B301-AC7FB41254E4}" type="datetimeFigureOut">
              <a:rPr lang="ru-RU" smtClean="0"/>
              <a:t>14.12.22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0BD71E-B619-E4EA-8ABB-EE733F4F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A55DE6-FEA4-338A-06C6-B6277B7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A942-27D2-4A4F-B440-70199FC04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774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42AC7-3750-F4D0-2B8C-52F011F4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42EE5-7894-C346-A963-5A3358A3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F9354-327D-CFD3-7660-46CAEE3C3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680E-D349-440C-B301-AC7FB41254E4}" type="datetimeFigureOut">
              <a:rPr lang="ru-RU" smtClean="0"/>
              <a:t>14.12.22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1F0C1-7A56-6E38-1E6B-8946C7CC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EB09C-E435-7BE5-0D22-4DA6DC7B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9A942-27D2-4A4F-B440-70199FC04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hyperlink" Target="https://&#1090;&#1091;&#1085;&#1086;&#1096;&#1085;&#1072;-&#1090;&#1079;&#1082;.&#1088;&#1092;/klienta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r.aero/" TargetMode="External"/><Relationship Id="rId2" Type="http://schemas.openxmlformats.org/officeDocument/2006/relationships/hyperlink" Target="mailto:info@yaravia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1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1129"/>
            <a:ext cx="12192000" cy="3066813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ГРУЗОВЫЕ ПЕРЕВОЗКИ </a:t>
            </a:r>
            <a:b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АЭРОПОРТУ </a:t>
            </a:r>
            <a:b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 (ТУНОШНА)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B6BC34-29C7-67A9-32B1-F6107930CF72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E66B32F-CA75-CBE7-5F7B-D1BD5952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FAB8807-E640-C1C9-B48F-85FE625E1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D5EFA5B-9A18-307D-F95E-5EDAF718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0391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ТОПЛИВНО-ЗАПРАВОЧНЫЙ КОМПЛЕКС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0147A-0FA6-5762-1B39-71A7E739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193823"/>
            <a:ext cx="5863905" cy="3983140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Техническая возможность заправки самолетов: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ko-KR" sz="150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120 тонн в сутки</a:t>
            </a:r>
          </a:p>
          <a:p>
            <a:pPr marL="36513" indent="0">
              <a:spcBef>
                <a:spcPct val="0"/>
              </a:spcBef>
              <a:buNone/>
            </a:pPr>
            <a:endParaRPr lang="ru-RU" altLang="ko-KR" sz="150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Топливозаправщики: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    ТЗ-10 – 1 единица,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    ТЗ-40 – 1 единица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50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1500">
                <a:latin typeface="Arial "/>
                <a:cs typeface="Arial" panose="020B0604020202020204" pitchFamily="34" charset="0"/>
              </a:rPr>
              <a:t>Система лояльности для постоянных клиентов: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   при заправке от 80 тонн в месяц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   </a:t>
            </a: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предоставляется скидка в размере 11,5%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Вся информация по текущим ценам и условиям предоставления скидок имеется на сайте:</a:t>
            </a: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0" i="0">
                <a:effectLst/>
                <a:latin typeface="Arial "/>
                <a:cs typeface="Arial" panose="020B0604020202020204" pitchFamily="34" charset="0"/>
                <a:hlinkClick r:id="rId2"/>
              </a:rPr>
              <a:t>https://</a:t>
            </a:r>
            <a:r>
              <a:rPr lang="ru-RU" sz="1500" b="0" i="0">
                <a:effectLst/>
                <a:latin typeface="Arial "/>
                <a:cs typeface="Arial" panose="020B0604020202020204" pitchFamily="34" charset="0"/>
                <a:hlinkClick r:id="rId2"/>
              </a:rPr>
              <a:t>туношна-тзк.рф/</a:t>
            </a:r>
            <a:r>
              <a:rPr lang="en-US" sz="1500" b="0" i="0" err="1">
                <a:effectLst/>
                <a:latin typeface="Arial "/>
                <a:cs typeface="Arial" panose="020B0604020202020204" pitchFamily="34" charset="0"/>
                <a:hlinkClick r:id="rId2"/>
              </a:rPr>
              <a:t>klientam/</a:t>
            </a:r>
            <a:endParaRPr lang="ru-RU" sz="1500" b="0" i="0">
              <a:effectLst/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96E0F5A-704A-7022-0934-CDE732CA711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B59BF0E-BD69-356B-236B-FFBA748C9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B8B68A7-DD36-D0A3-F173-BC69CBC6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4808C2A-C363-1121-4F2E-17B990E1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грузовик, внешний, небо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B048BAC-309A-F761-56DE-1E92E44BD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2" y="4042612"/>
            <a:ext cx="3502635" cy="24448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ебо, внешний, транспор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F3761FEE-5A34-0F5E-8FDC-1CA1038FF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2" y="1489403"/>
            <a:ext cx="3502636" cy="23581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7399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АЭРОПОРТА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12CD6A-EB13-E9E7-BC7B-22E5F54E4341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7760A43-2106-D165-85CB-88F70E44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4433ECD-28D3-A08D-77BD-CE030792B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8D2BA19-DB74-909E-18E1-94E87F9C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22DF474-00E9-D91C-13F5-10EADC3E0077}"/>
              </a:ext>
            </a:extLst>
          </p:cNvPr>
          <p:cNvGrpSpPr/>
          <p:nvPr/>
        </p:nvGrpSpPr>
        <p:grpSpPr>
          <a:xfrm>
            <a:off x="367402" y="1959635"/>
            <a:ext cx="11457196" cy="3753267"/>
            <a:chOff x="367402" y="1959635"/>
            <a:chExt cx="11457196" cy="3753267"/>
          </a:xfrm>
        </p:grpSpPr>
        <p:pic>
          <p:nvPicPr>
            <p:cNvPr id="8" name="Рисунок 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12506C34-7CE6-D45D-CD60-2E8EA798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02" y="1959635"/>
              <a:ext cx="2818553" cy="375326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7F1379F-C681-CA4B-E835-B2463685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632" y="2013650"/>
              <a:ext cx="2745696" cy="3645237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7A216970-71CD-D3B2-E50D-77A26B4C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797" y="2013649"/>
              <a:ext cx="2743801" cy="3645238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BBE23596-ECCD-7805-5B9F-F07FECE9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594" y="2078775"/>
              <a:ext cx="2574937" cy="351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0946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24798-D1DE-DD40-F70B-629458CF4E30}"/>
              </a:ext>
            </a:extLst>
          </p:cNvPr>
          <p:cNvSpPr txBox="1"/>
          <p:nvPr/>
        </p:nvSpPr>
        <p:spPr>
          <a:xfrm>
            <a:off x="7033005" y="2517002"/>
            <a:ext cx="421463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r>
              <a:rPr lang="ru-RU" altLang="ko-KR" sz="1500">
                <a:latin typeface="Arial "/>
                <a:cs typeface="Arial" panose="020B0604020202020204" pitchFamily="34" charset="0"/>
              </a:rPr>
              <a:t>Телефон: +7(4852) 43-18-10 </a:t>
            </a:r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endParaRPr lang="ru-RU" altLang="ko-KR" sz="1500">
              <a:latin typeface="Arial "/>
              <a:cs typeface="Arial" panose="020B0604020202020204" pitchFamily="34" charset="0"/>
            </a:endParaRPr>
          </a:p>
          <a:p>
            <a:endParaRPr lang="ru-RU" altLang="ko-KR" sz="1500">
              <a:latin typeface="Arial "/>
              <a:cs typeface="Arial" panose="020B0604020202020204" pitchFamily="34" charset="0"/>
              <a:hlinkClick r:id="rId2"/>
            </a:endParaRPr>
          </a:p>
          <a:p>
            <a:r>
              <a:rPr lang="ru-RU" altLang="ko-KR" sz="1500" err="1">
                <a:latin typeface="Arial "/>
                <a:cs typeface="Arial" panose="020B0604020202020204" pitchFamily="34" charset="0"/>
                <a:hlinkClick r:id="rId2"/>
              </a:rPr>
              <a:t>info@yaravia.</a:t>
            </a:r>
            <a:r>
              <a:rPr lang="en-US" altLang="ko-KR" sz="1500">
                <a:latin typeface="Arial "/>
                <a:cs typeface="Arial" panose="020B0604020202020204" pitchFamily="34" charset="0"/>
                <a:hlinkClick r:id="rId2"/>
              </a:rPr>
              <a:t>com</a:t>
            </a:r>
            <a:endParaRPr lang="ru-RU" altLang="ko-KR" sz="1500">
              <a:latin typeface="Arial "/>
              <a:cs typeface="Arial" panose="020B0604020202020204" pitchFamily="34" charset="0"/>
            </a:endParaRPr>
          </a:p>
          <a:p>
            <a:endParaRPr lang="ru-RU" altLang="ko-KR" sz="1500">
              <a:latin typeface="Arial "/>
              <a:cs typeface="Arial" panose="020B0604020202020204" pitchFamily="34" charset="0"/>
            </a:endParaRPr>
          </a:p>
          <a:p>
            <a:r>
              <a:rPr lang="en-US" altLang="ko-KR" sz="1500">
                <a:latin typeface="Arial "/>
                <a:cs typeface="Arial" panose="020B0604020202020204" pitchFamily="34" charset="0"/>
                <a:hlinkClick r:id="rId3"/>
              </a:rPr>
              <a:t>www.iar.aero</a:t>
            </a:r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endParaRPr lang="ru-RU" altLang="ko-KR" sz="1500">
              <a:latin typeface="Arial "/>
              <a:cs typeface="Arial" panose="020B0604020202020204" pitchFamily="34" charset="0"/>
            </a:endParaRPr>
          </a:p>
          <a:p>
            <a:r>
              <a:rPr lang="ru-RU" altLang="ko-KR" sz="1500">
                <a:latin typeface="Arial "/>
                <a:cs typeface="Arial" panose="020B0604020202020204" pitchFamily="34" charset="0"/>
              </a:rPr>
              <a:t>АФТН: УУДЛ АПБФ</a:t>
            </a:r>
          </a:p>
          <a:p>
            <a:endParaRPr lang="ru-RU" altLang="ko-KR" sz="1500">
              <a:latin typeface="Arial 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A2AE3E-F812-0EC6-F2FB-62412F69F96B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96DB2EB-4CB8-916D-81A6-AB11BF341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25FCA1-9FF6-8A85-FA21-C52CADE2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610ED64-3926-C55A-AE19-276A0B05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F90DC8-42D9-8401-7792-2C79FD9DA760}"/>
              </a:ext>
            </a:extLst>
          </p:cNvPr>
          <p:cNvSpPr txBox="1"/>
          <p:nvPr/>
        </p:nvSpPr>
        <p:spPr>
          <a:xfrm>
            <a:off x="1213046" y="2768876"/>
            <a:ext cx="470818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АО «Аэропорт Туношна»</a:t>
            </a:r>
          </a:p>
          <a:p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ИНН: 7627026995</a:t>
            </a:r>
            <a:endParaRPr lang="ru-RU" sz="1800">
              <a:effectLst/>
              <a:latin typeface="Times New Roman" pitchFamily="18" charset="0"/>
              <a:ea typeface="Times New Roman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КПП: 762701001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ko-KR" sz="1500">
              <a:latin typeface="Arial "/>
              <a:cs typeface="Arial" panose="020B0604020202020204" pitchFamily="34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корреспонденции: 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150502, Ярославская область, Россия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969895" algn="ctr"/>
                <a:tab pos="5940425" algn="r"/>
              </a:tabLst>
            </a:pPr>
            <a:r>
              <a:rPr lang="ru-R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Ярославский район, Туношна – городок 26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905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МЕСТОРАСПОЛОЖЕНИЕ АЭРОПОРТА</a:t>
            </a:r>
          </a:p>
        </p:txBody>
      </p:sp>
      <p:pic>
        <p:nvPicPr>
          <p:cNvPr id="9" name="Picture 2" descr="http://www.biancoloto.com/yaroslavl.jpg">
            <a:extLst>
              <a:ext uri="{FF2B5EF4-FFF2-40B4-BE49-F238E27FC236}">
                <a16:creationId xmlns:a16="http://schemas.microsoft.com/office/drawing/2014/main" id="{D7E70737-EEBB-E558-BC1F-A848D60403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2296" y="1489403"/>
            <a:ext cx="4894452" cy="47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9BE595A-40F1-EA48-8D04-E95E60847C71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05AC1EA-A4CB-52B5-8043-7765F885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73960FD-A4C7-CDBF-0CDC-7490093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4BDA8DC-D50D-77F4-C08D-62D509E6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5701C20F-914D-170F-77B8-EA47D0A79A84}"/>
              </a:ext>
            </a:extLst>
          </p:cNvPr>
          <p:cNvSpPr/>
          <p:nvPr/>
        </p:nvSpPr>
        <p:spPr>
          <a:xfrm>
            <a:off x="9697674" y="4148611"/>
            <a:ext cx="310392" cy="302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626C8A1-6080-7C22-6A6F-B4076A1FD435}"/>
              </a:ext>
            </a:extLst>
          </p:cNvPr>
          <p:cNvSpPr txBox="1"/>
          <p:nvPr/>
        </p:nvSpPr>
        <p:spPr>
          <a:xfrm>
            <a:off x="481455" y="2035554"/>
            <a:ext cx="5518609" cy="4685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ru-RU" altLang="ko-KR" sz="16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Москва (ЦКАД) – 235 км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6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Москва (центр) – 250 км</a:t>
            </a:r>
          </a:p>
          <a:p>
            <a:pPr marL="36513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ko-KR" sz="16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Владимир – 170 км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ko-KR" sz="16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Рыбинск – 95 км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Вологда – 195 км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Кострома – 50 км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Иваново – 120 км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ko-KR" sz="16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altLang="ko-KR" sz="1600" dirty="0">
                <a:latin typeface="Arial "/>
                <a:cs typeface="Arial" panose="020B0604020202020204" pitchFamily="34" charset="0"/>
              </a:rPr>
              <a:t>Выгодное географическое положение Ярославля по сравнению с аэропортами МАУ при полетах в направлении Сибири и Дальнего Востока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ru-RU" altLang="ko-KR" sz="1600" dirty="0">
              <a:latin typeface="Arial 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ru-RU" altLang="ko-KR" sz="1600" dirty="0">
              <a:latin typeface="Arial 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ru-RU" altLang="ko-KR" sz="1600" dirty="0">
                <a:latin typeface="Arial "/>
                <a:cs typeface="Arial" panose="020B0604020202020204" pitchFamily="34" charset="0"/>
              </a:rPr>
              <a:t>Программа лояльности для постоянных клиентов при заправке топливом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FE672EA-A98C-2EF2-8C89-B130E35CEC64}"/>
              </a:ext>
            </a:extLst>
          </p:cNvPr>
          <p:cNvCxnSpPr>
            <a:cxnSpLocks/>
          </p:cNvCxnSpPr>
          <p:nvPr/>
        </p:nvCxnSpPr>
        <p:spPr>
          <a:xfrm flipH="1" flipV="1">
            <a:off x="9638950" y="1946246"/>
            <a:ext cx="213920" cy="2189527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143C4D9-EE71-0C62-4A5C-4D7EDAB567B0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7777213" y="4406388"/>
            <a:ext cx="1965917" cy="1185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F867308-06C1-8346-7BBE-4F5AD91D3EF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499107" y="3282215"/>
            <a:ext cx="1244023" cy="9106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59593D3-A666-1498-5371-8D7B763FCF08}"/>
              </a:ext>
            </a:extLst>
          </p:cNvPr>
          <p:cNvCxnSpPr>
            <a:cxnSpLocks/>
          </p:cNvCxnSpPr>
          <p:nvPr/>
        </p:nvCxnSpPr>
        <p:spPr>
          <a:xfrm flipV="1">
            <a:off x="10008066" y="3874305"/>
            <a:ext cx="422231" cy="318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AFF187C-C564-0CB2-2589-1E20C281DDDE}"/>
              </a:ext>
            </a:extLst>
          </p:cNvPr>
          <p:cNvCxnSpPr/>
          <p:nvPr/>
        </p:nvCxnSpPr>
        <p:spPr>
          <a:xfrm flipH="1">
            <a:off x="8845617" y="4450615"/>
            <a:ext cx="1007253" cy="15225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3689E0F-AA63-C389-558A-12B8B84A4863}"/>
              </a:ext>
            </a:extLst>
          </p:cNvPr>
          <p:cNvCxnSpPr>
            <a:cxnSpLocks/>
          </p:cNvCxnSpPr>
          <p:nvPr/>
        </p:nvCxnSpPr>
        <p:spPr>
          <a:xfrm>
            <a:off x="9933272" y="4450615"/>
            <a:ext cx="0" cy="371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512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5697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АЭРОДРОМА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AD37F-FB77-FE0E-37F8-807F4B89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5" y="1825625"/>
            <a:ext cx="6582075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Открыт для внутренних и международных</a:t>
            </a:r>
            <a:endParaRPr lang="en-US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грузовых</a:t>
            </a:r>
            <a:r>
              <a:rPr lang="en-US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полётов воздушных судов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. О</a:t>
            </a: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бработка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 до 150 тонн грузов в сутки</a:t>
            </a: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513" indent="0">
              <a:spcBef>
                <a:spcPct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Искусственная взлётно-посадочная полоса (ИВПП):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размеры 3010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м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×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44</a:t>
            </a:r>
            <a:r>
              <a:rPr lang="ru-RU" alt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 </a:t>
            </a: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м, асфальтобетонное покрытие</a:t>
            </a: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Современное светосигнальное оборудование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4 стоянки для грузовых воздушных судов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ko-KR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Пункт пропуска через государственную границу, оборудован таможенный пост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Регламент работы: круглый год, ежедневно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График работы с 08.00 до 20.00 МСК, возможно продление регламента работы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34F2AAA-AAC6-C87B-0C16-7685E9349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359" t="7259" r="24788" b="17723"/>
          <a:stretch>
            <a:fillRect/>
          </a:stretch>
        </p:blipFill>
        <p:spPr>
          <a:xfrm>
            <a:off x="6534157" y="2010132"/>
            <a:ext cx="5260278" cy="3476269"/>
          </a:xfr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C3EBA84-313D-44CA-1597-6FF3423BCD85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35CE368-00F1-7F23-DBA6-182C5E6F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C4A0CE9-2AEB-465B-7457-C5D5211DC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58EDEE2-CCB9-2A7A-32E3-F046D8C86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0316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ОБСЛУЖИВАЕМЫЙ ГРУЗ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4C593-4A39-FA1B-D887-A9EC536D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05" y="2046041"/>
            <a:ext cx="5642295" cy="1896786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Товары народного потребления</a:t>
            </a:r>
          </a:p>
          <a:p>
            <a:pPr marL="36513" indent="0">
              <a:spcBef>
                <a:spcPct val="0"/>
              </a:spcBef>
              <a:buNone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Сборно-разборные конструкции (моторы, двигатели, радиостанции, генераторы и пр.)</a:t>
            </a:r>
            <a:endParaRPr lang="ru-RU" sz="1500" dirty="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Готовые изделия (катера, самолеты, вертолеты и пр.)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5389D8-8172-0798-F1FE-DC98E17DA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04" y="1780777"/>
            <a:ext cx="2873661" cy="20153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Изображение выглядит как небо, внешний, плоск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3923A1E-7B64-1F02-202E-0D18AC252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04" y="4170224"/>
            <a:ext cx="2873661" cy="2087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 descr="Изображение выглядит как небо, внешний, грузови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0155A5C-284E-A84A-2B5E-114CE2D09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05" y="4170224"/>
            <a:ext cx="2873661" cy="2087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 descr="Изображение выглядит как внешний, плоский, самолет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E73452AE-6EB3-F568-35BF-9CDF5558C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5" y="4170223"/>
            <a:ext cx="2816080" cy="20879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Изображение выглядит как небо, внешний, транспорт, посадочная полоса&#10;&#10;Автоматически созданное описание">
            <a:extLst>
              <a:ext uri="{FF2B5EF4-FFF2-40B4-BE49-F238E27FC236}">
                <a16:creationId xmlns:a16="http://schemas.microsoft.com/office/drawing/2014/main" id="{D578E469-3DD9-A640-C2A3-1BB767265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5" y="4170224"/>
            <a:ext cx="2816079" cy="208796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3D1316-BB5B-0D98-9C69-B42EFD8B4C4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475C586-F2F1-55A3-B487-FE259FF0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EFF393-6240-DF3E-767C-329A3BF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70B6F58-FF72-DCEC-6DA2-C7E7DD6E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небо, земля, внешний, плоский&#10;&#10;Автоматически созданное описание">
            <a:extLst>
              <a:ext uri="{FF2B5EF4-FFF2-40B4-BE49-F238E27FC236}">
                <a16:creationId xmlns:a16="http://schemas.microsoft.com/office/drawing/2014/main" id="{C4CFB5B3-8C7A-A118-DA50-E25CB8FC7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05" y="1780777"/>
            <a:ext cx="2873661" cy="20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ОПАСНЫХ ГРУЗОВ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4C593-4A39-FA1B-D887-A9EC536D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05" y="2046040"/>
            <a:ext cx="5642295" cy="435133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Аэропорт допущен к обработке опасных грузов классов и категорий: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1.4</a:t>
            </a:r>
            <a:r>
              <a:rPr lang="en-US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S – </a:t>
            </a: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Взрывчатые вещества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2 – Газы сжатые, сжиженные и растворенные под давлением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3 – Легковоспламеняющаяся жидкость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4 – Легковоспламеняющиеся твердые вещества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5 – Окисляющиеся вещества и органические пероксиды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6 – Ядовитые вещества и инфекционные вещества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8 – Едкие и коррозионные вещества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altLang="ko-KR" sz="1500" dirty="0"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9 – Прочие опасные вещества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ko-KR" sz="15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3D1316-BB5B-0D98-9C69-B42EFD8B4C4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475C586-F2F1-55A3-B487-FE259FF0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EFF393-6240-DF3E-767C-329A3BF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70B6F58-FF72-DCEC-6DA2-C7E7DD6E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B0C8641-0540-572E-408D-89C6EC2B7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046040"/>
            <a:ext cx="5870895" cy="38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6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ГРУЗОПОТОКА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3D1316-BB5B-0D98-9C69-B42EFD8B4C49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475C586-F2F1-55A3-B487-FE259FF0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EFF393-6240-DF3E-767C-329A3BF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70B6F58-FF72-DCEC-6DA2-C7E7DD6E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E23A59E-2275-6CB0-228B-4428DD4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899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5202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СТОИМОСТЬ НАЗЕМНОГО ОБСЛУЖИВАНИЯ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6B01CC0-3E23-0876-98F1-8A5CAD306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987" y="2499928"/>
            <a:ext cx="5053022" cy="39231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Аэропорт допущен к приему: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Ан-124, Ил-96-400, Ил-96-300, Ил-76, Ил-62,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    Ту-204, </a:t>
            </a:r>
            <a:r>
              <a:rPr lang="en-US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Boeing-757-200F</a:t>
            </a:r>
            <a:r>
              <a:rPr lang="ru-RU" altLang="ko-KR" sz="1600" dirty="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, Ан-12, Ан-74 и др.</a:t>
            </a:r>
          </a:p>
          <a:p>
            <a:pPr marL="36513" indent="0">
              <a:spcBef>
                <a:spcPct val="0"/>
              </a:spcBef>
              <a:buNone/>
            </a:pPr>
            <a:endParaRPr lang="ru-RU" altLang="ko-KR" sz="16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513" indent="0">
              <a:spcBef>
                <a:spcPct val="0"/>
              </a:spcBef>
              <a:buNone/>
            </a:pPr>
            <a:endParaRPr lang="ru-RU" altLang="ko-KR" sz="16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Площадь грузового комплекса 10 109 м2,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    в том числе: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ангар – 1000 м2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складские помещения –     692,10 м2,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грузовой двор (открытая площадка) –  8 045 м2,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600" dirty="0">
                <a:latin typeface="Arial "/>
                <a:cs typeface="Arial" panose="020B0604020202020204" pitchFamily="34" charset="0"/>
              </a:rPr>
              <a:t>весовая – 371,9 м2.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Паллетная и контейнерная загрузка</a:t>
            </a:r>
            <a:endParaRPr lang="ru-RU" sz="1600" dirty="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6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600" dirty="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7369DE-39A9-15D1-EA7E-31D9AD43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6361" y="2013358"/>
            <a:ext cx="6417828" cy="462518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654 тыс.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413 тыс.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473 тыс. руб.          212 тыс. руб.</a:t>
            </a:r>
          </a:p>
        </p:txBody>
      </p:sp>
      <p:pic>
        <p:nvPicPr>
          <p:cNvPr id="12" name="Рисунок 11" descr="Изображение выглядит как небо, внешний, плоск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9FBD4F2-D90B-3556-72BE-68CFFF00F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68" y="4226510"/>
            <a:ext cx="2807208" cy="16798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Изображение выглядит как плоский, внешний, земля, посадочная полоса&#10;&#10;Автоматически созданное описание">
            <a:extLst>
              <a:ext uri="{FF2B5EF4-FFF2-40B4-BE49-F238E27FC236}">
                <a16:creationId xmlns:a16="http://schemas.microsoft.com/office/drawing/2014/main" id="{311D8FF6-7A26-E9CA-A26F-CBC93EF4C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1559112"/>
            <a:ext cx="2807208" cy="16906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 descr="Изображение выглядит как внешний, плоский, небо, посадочная полоса&#10;&#10;Автоматически созданное описание">
            <a:extLst>
              <a:ext uri="{FF2B5EF4-FFF2-40B4-BE49-F238E27FC236}">
                <a16:creationId xmlns:a16="http://schemas.microsoft.com/office/drawing/2014/main" id="{7BCCDC6E-5643-14E2-2FCA-879487BEF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78" y="1559112"/>
            <a:ext cx="2806897" cy="169068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лоский, внешний, небо, посадочная полоса&#10;&#10;Автоматически созданное описание">
            <a:extLst>
              <a:ext uri="{FF2B5EF4-FFF2-40B4-BE49-F238E27FC236}">
                <a16:creationId xmlns:a16="http://schemas.microsoft.com/office/drawing/2014/main" id="{CBE9425E-DE4A-1890-26C4-54A335693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221066"/>
            <a:ext cx="2778517" cy="16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75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СРАВНЕНИЕ СТОИМОСТИ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НАЗЕМНОГО ОБСЛУЖИВАНИЯ ВС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7369DE-39A9-15D1-EA7E-31D9AD437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370598-5B97-BB6F-20DA-A16AE3981F3E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47A4009-CC5B-5D0F-043D-3B300126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690199-22D9-3E15-C50D-51705379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74710A9-6AF4-8D70-08DD-5CF6FE38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5B2CD79-5448-5DCC-149E-82440E610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63837"/>
              </p:ext>
            </p:extLst>
          </p:nvPr>
        </p:nvGraphicFramePr>
        <p:xfrm>
          <a:off x="1191238" y="1825627"/>
          <a:ext cx="9932565" cy="4667250"/>
        </p:xfrm>
        <a:graphic>
          <a:graphicData uri="http://schemas.openxmlformats.org/drawingml/2006/table">
            <a:tbl>
              <a:tblPr/>
              <a:tblGrid>
                <a:gridCol w="2331325">
                  <a:extLst>
                    <a:ext uri="{9D8B030D-6E8A-4147-A177-3AD203B41FA5}">
                      <a16:colId xmlns:a16="http://schemas.microsoft.com/office/drawing/2014/main" val="3435119036"/>
                    </a:ext>
                  </a:extLst>
                </a:gridCol>
                <a:gridCol w="575851">
                  <a:extLst>
                    <a:ext uri="{9D8B030D-6E8A-4147-A177-3AD203B41FA5}">
                      <a16:colId xmlns:a16="http://schemas.microsoft.com/office/drawing/2014/main" val="4185322744"/>
                    </a:ext>
                  </a:extLst>
                </a:gridCol>
                <a:gridCol w="659611">
                  <a:extLst>
                    <a:ext uri="{9D8B030D-6E8A-4147-A177-3AD203B41FA5}">
                      <a16:colId xmlns:a16="http://schemas.microsoft.com/office/drawing/2014/main" val="1631164630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1971238582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2953553767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2223536943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2676886050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1096021358"/>
                    </a:ext>
                  </a:extLst>
                </a:gridCol>
                <a:gridCol w="1060963">
                  <a:extLst>
                    <a:ext uri="{9D8B030D-6E8A-4147-A177-3AD203B41FA5}">
                      <a16:colId xmlns:a16="http://schemas.microsoft.com/office/drawing/2014/main" val="1547216547"/>
                    </a:ext>
                  </a:extLst>
                </a:gridCol>
              </a:tblGrid>
              <a:tr h="2786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Расчет по Ил76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Иваново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Внуково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19425"/>
                  </a:ext>
                </a:extLst>
              </a:tr>
              <a:tr h="845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 изм.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 (руб.)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с НДС (руб.)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 (руб.)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с НДС (руб.)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 (руб.)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с НДС (руб.)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39709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Взлет-посадка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1 134.58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258 684.24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1 764.19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402 235.32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56 544.00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036582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Авиабезопасность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465.63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106 163.64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1 008.00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229 824.00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53 808.00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33523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Прием-выпуск ВС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8 811.90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10 574.28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9 710.00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11 652.00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68264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Временная стоянка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7 002.24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8 402.69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16 759.81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160 894.13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2 356.00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22 617.60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65264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Мед.осмотр членов экипажа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14 400.00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235360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Доставка экипажа от/к ВС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1 974.69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4 739.26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979.00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2 349.60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86391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Подача электроэнергии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3 258.93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23 464.30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66 960.00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7 466.00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53 755.20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86659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санузлов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5 771.38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6 925.66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9 228.00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11 073.60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89681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Авиационная стремянка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1 651.99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2 212.00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5 308.80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31374"/>
                  </a:ext>
                </a:extLst>
              </a:tr>
              <a:tr h="26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Трансфер экипажа до гостиницы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2 592.70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3 111.24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203625"/>
                  </a:ext>
                </a:extLst>
              </a:tr>
              <a:tr h="278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Проход на территорию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219.86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1 055.33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44984"/>
                  </a:ext>
                </a:extLst>
              </a:tr>
              <a:tr h="298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Обработка груза (ВВЛ)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227 520.00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1 052 160.00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89259"/>
                  </a:ext>
                </a:extLst>
              </a:tr>
              <a:tr h="27864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(пакет услуг + обработка груза)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653 963.58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1 208 873.45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1 270 228.80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0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677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4AE-E685-60A9-88B0-FE094D3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760"/>
          </a:xfrm>
        </p:spPr>
        <p:txBody>
          <a:bodyPr>
            <a:norm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АЭРОПОРТА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0F688-FB01-38F1-FC9E-744A607AAB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0548" y="1784906"/>
            <a:ext cx="5419802" cy="3136201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ko-KR" sz="150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Погрузчик паллет «</a:t>
            </a:r>
            <a:r>
              <a:rPr lang="en-US" altLang="ko-KR" sz="150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Load Star</a:t>
            </a:r>
            <a:r>
              <a:rPr lang="ru-RU" altLang="ko-KR" sz="1500">
                <a:latin typeface="Arial 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  <a:p>
            <a:pPr marL="36513" indent="0">
              <a:spcBef>
                <a:spcPct val="0"/>
              </a:spcBef>
              <a:buNone/>
            </a:pPr>
            <a:endParaRPr lang="ru-RU" altLang="ko-KR" sz="150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Вилочный автопогрузчик свыше 5 тонн</a:t>
            </a:r>
            <a:endParaRPr lang="ru-RU" sz="1500">
              <a:latin typeface="Arial 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altLang="ko-KR" sz="1500">
              <a:solidFill>
                <a:schemeClr val="tx1"/>
              </a:solidFill>
              <a:latin typeface="Arial 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1500">
                <a:latin typeface="Arial "/>
                <a:cs typeface="Arial" panose="020B0604020202020204" pitchFamily="34" charset="0"/>
              </a:rPr>
              <a:t>Автомобиль с подъемным кузовом АПК-10А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Ленточный транспортер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Трактор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Тягач </a:t>
            </a:r>
            <a:r>
              <a:rPr lang="en-US" sz="150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GT-110</a:t>
            </a: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>
                <a:latin typeface="Arial "/>
                <a:cs typeface="Arial" panose="020B0604020202020204" pitchFamily="34" charset="0"/>
              </a:rPr>
              <a:t>Система досмотра радиоактивных грузов</a:t>
            </a:r>
            <a:endParaRPr lang="ru-RU" sz="150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500"/>
          </a:p>
        </p:txBody>
      </p:sp>
      <p:pic>
        <p:nvPicPr>
          <p:cNvPr id="10" name="Рисунок 9" descr="Изображение выглядит как небо, внешний, термакадам&#10;&#10;Автоматически созданное описание">
            <a:extLst>
              <a:ext uri="{FF2B5EF4-FFF2-40B4-BE49-F238E27FC236}">
                <a16:creationId xmlns:a16="http://schemas.microsoft.com/office/drawing/2014/main" id="{29A27590-1F9D-CBFF-5938-F1DCA06F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5" y="1099946"/>
            <a:ext cx="2449017" cy="1631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Изображение выглядит как текст, небо, дорог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28E7FC5-FE7D-C5DC-BA7A-0702833C5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26" y="1099946"/>
            <a:ext cx="2540198" cy="16312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Изображение выглядит как небо, внешний, дорога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5815094F-E210-0685-4753-648C1D320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25" y="3063516"/>
            <a:ext cx="2540198" cy="1631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 descr="Изображение выглядит как желтый, школ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E601A92-75D5-7496-39BD-7CB750E68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26" y="5027087"/>
            <a:ext cx="2540197" cy="16164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 descr="Изображение выглядит как небо, внешний, дорога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373C9B4F-D270-1113-72DD-FC332072C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4" y="3063516"/>
            <a:ext cx="2449017" cy="1631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Изображение выглядит как здание, внешний, грузови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9F7BF20-5FDB-7BC3-21C0-D45DB207C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4" y="5027087"/>
            <a:ext cx="2449017" cy="1631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 descr="Изображение выглядит как текст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C05ADA2-978E-8ADD-F872-919EF4952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5033394"/>
            <a:ext cx="2127572" cy="16249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Рисунок 2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7DB8074-4285-0608-BC26-399396E53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0" y="5033394"/>
            <a:ext cx="2127572" cy="162493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D511F4-DA06-DE42-9521-E37719DB4AB4}"/>
              </a:ext>
            </a:extLst>
          </p:cNvPr>
          <p:cNvGrpSpPr/>
          <p:nvPr/>
        </p:nvGrpSpPr>
        <p:grpSpPr>
          <a:xfrm>
            <a:off x="273987" y="268948"/>
            <a:ext cx="1837813" cy="1432181"/>
            <a:chOff x="7809526" y="5027342"/>
            <a:chExt cx="1270744" cy="101238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546304F-2C2C-36DF-0615-2C2EF773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47" y="5949280"/>
              <a:ext cx="720636" cy="9044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1DB71E8-F2D2-7075-1633-B30FD7EB4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526" y="5741665"/>
              <a:ext cx="1270744" cy="14839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B751D09-E4E5-CE5D-F2C3-7FB96F70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7" y="5027342"/>
              <a:ext cx="671932" cy="71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0943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761</Words>
  <Application>Microsoft Office PowerPoint</Application>
  <PresentationFormat>Широкоэкранный</PresentationFormat>
  <Paragraphs>286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</vt:lpstr>
      <vt:lpstr>Calibri</vt:lpstr>
      <vt:lpstr>Calibri Light</vt:lpstr>
      <vt:lpstr>Times New Roman</vt:lpstr>
      <vt:lpstr>Wingdings</vt:lpstr>
      <vt:lpstr>Тема Office</vt:lpstr>
      <vt:lpstr>ГРУЗОВЫЕ ПЕРЕВОЗКИ   В АЭРОПОРТУ   г. ЯРОСЛАВЛЬ (ТУНОШНА)</vt:lpstr>
      <vt:lpstr>        МЕСТОРАСПОЛОЖЕНИЕ АЭРОПОРТА</vt:lpstr>
      <vt:lpstr>ХАРАКТЕРИСТИКА АЭРОДРОМА</vt:lpstr>
      <vt:lpstr>ОБСЛУЖИВАЕМЫЙ ГРУЗ</vt:lpstr>
      <vt:lpstr>ОБРАБОТКА ОПАСНЫХ ГРУЗОВ</vt:lpstr>
      <vt:lpstr>ДИНАМИКА ГРУЗОПОТОКА</vt:lpstr>
      <vt:lpstr>        СТОИМОСТЬ НАЗЕМНОГО ОБСЛУЖИВАНИЯ ВС</vt:lpstr>
      <vt:lpstr>        СРАВНЕНИЕ СТОИМОСТИ          НАЗЕМНОГО ОБСЛУЖИВАНИЯ ВС</vt:lpstr>
      <vt:lpstr>ТЕХНИКА АЭРОПОРТА</vt:lpstr>
      <vt:lpstr>         ТОПЛИВНО-ЗАПРАВОЧНЫЙ КОМПЛЕКС</vt:lpstr>
      <vt:lpstr>СЕРТИФИКАТЫ АЭРОПОРТА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ГРУЗОВЫЕ ПЕРЕВОЗКИ В АЭРОПОРТУ ЯРОСЛАВЛЬ (ТУНОШНА)</dc:title>
  <dc:creator>Kom</dc:creator>
  <cp:lastModifiedBy>Kom</cp:lastModifiedBy>
  <cp:revision>35</cp:revision>
  <dcterms:created xsi:type="dcterms:W3CDTF">2022-10-13T11:47:48Z</dcterms:created>
  <dcterms:modified xsi:type="dcterms:W3CDTF">2022-12-14T08:30:35Z</dcterms:modified>
</cp:coreProperties>
</file>